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4"/>
  </p:notesMasterIdLst>
  <p:sldIdLst>
    <p:sldId id="263" r:id="rId5"/>
    <p:sldId id="279" r:id="rId6"/>
    <p:sldId id="381" r:id="rId7"/>
    <p:sldId id="368" r:id="rId8"/>
    <p:sldId id="367" r:id="rId9"/>
    <p:sldId id="382" r:id="rId10"/>
    <p:sldId id="269" r:id="rId11"/>
    <p:sldId id="388" r:id="rId12"/>
    <p:sldId id="272" r:id="rId13"/>
    <p:sldId id="387" r:id="rId14"/>
    <p:sldId id="370" r:id="rId15"/>
    <p:sldId id="371" r:id="rId16"/>
    <p:sldId id="271" r:id="rId17"/>
    <p:sldId id="373" r:id="rId18"/>
    <p:sldId id="386" r:id="rId19"/>
    <p:sldId id="379" r:id="rId20"/>
    <p:sldId id="380" r:id="rId21"/>
    <p:sldId id="372" r:id="rId22"/>
    <p:sldId id="375" r:id="rId23"/>
    <p:sldId id="384" r:id="rId24"/>
    <p:sldId id="376" r:id="rId25"/>
    <p:sldId id="377" r:id="rId26"/>
    <p:sldId id="383" r:id="rId27"/>
    <p:sldId id="276" r:id="rId28"/>
    <p:sldId id="357" r:id="rId29"/>
    <p:sldId id="374" r:id="rId30"/>
    <p:sldId id="365" r:id="rId31"/>
    <p:sldId id="378" r:id="rId32"/>
    <p:sldId id="323" r:id="rId33"/>
  </p:sldIdLst>
  <p:sldSz cx="12192000" cy="6858000"/>
  <p:notesSz cx="7010400" cy="9296400"/>
  <p:embeddedFontLst>
    <p:embeddedFont>
      <p:font typeface="AvenirNext LT Pro Medium" panose="020B0804020202020204" pitchFamily="34" charset="0"/>
      <p:bold r:id="rId35"/>
    </p:embeddedFont>
    <p:embeddedFont>
      <p:font typeface="Borgia Pro" panose="020408070603060204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ExtraBold" panose="020B0906030804020204" pitchFamily="34" charset="0"/>
      <p:bold r:id="rId48"/>
      <p:boldItalic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  <p:embeddedFont>
      <p:font typeface="Wingdings 3" panose="050401020108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FE2"/>
    <a:srgbClr val="898D8D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outlineViewPr>
    <p:cViewPr>
      <p:scale>
        <a:sx n="33" d="100"/>
        <a:sy n="33" d="100"/>
      </p:scale>
      <p:origin x="0" y="-8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notesViewPr>
    <p:cSldViewPr snapToGrid="0">
      <p:cViewPr varScale="1">
        <p:scale>
          <a:sx n="80" d="100"/>
          <a:sy n="80" d="100"/>
        </p:scale>
        <p:origin x="20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8DCB53-8001-4DA2-805A-F26F4F5B55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A65719-9CB7-45EE-BD0F-C491D5E4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65719-9CB7-45EE-BD0F-C491D5E432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C8C8-0A2A-4C6C-887E-4E13575B05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C8C8-0A2A-4C6C-887E-4E13575B05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9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87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04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0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3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9E1F-146E-415B-9422-E85037A8F6E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812979-907F-4197-865A-E7977CBC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package" Target="../embeddings/Microsoft_PowerPoint_Presentation.ppt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B3A9-D05A-4BDC-A3E8-937B685B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38231"/>
            <a:ext cx="7766936" cy="3312605"/>
          </a:xfrm>
        </p:spPr>
        <p:txBody>
          <a:bodyPr anchor="t"/>
          <a:lstStyle/>
          <a:p>
            <a:pPr algn="l"/>
            <a:r>
              <a:rPr lang="en-US" dirty="0">
                <a:latin typeface="AvenirNext LT Pro Medium" panose="020B0804020202020204" pitchFamily="34" charset="0"/>
              </a:rPr>
              <a:t>Cyber Security Awareness</a:t>
            </a:r>
            <a:br>
              <a:rPr lang="en-US" dirty="0">
                <a:latin typeface="AvenirNext LT Pro Medium" panose="020B0804020202020204" pitchFamily="34" charset="0"/>
              </a:rPr>
            </a:br>
            <a:br>
              <a:rPr lang="en-US" sz="2800" dirty="0">
                <a:latin typeface="AvenirNext LT Pro Medium" panose="020B0804020202020204" pitchFamily="34" charset="0"/>
              </a:rPr>
            </a:br>
            <a:r>
              <a:rPr lang="en-US" sz="2800" dirty="0">
                <a:latin typeface="Borgia Pro" panose="02020605060306020A03" pitchFamily="18" charset="0"/>
              </a:rPr>
              <a:t>Why it’s important and what can you do?</a:t>
            </a:r>
            <a:br>
              <a:rPr lang="en-US" sz="2800" dirty="0">
                <a:latin typeface="Borgia Pro" panose="02020605060306020A03" pitchFamily="18" charset="0"/>
              </a:rPr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8703B-B770-44E4-9F4A-2A40CEADF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/>
              <a:t>Michelle Zezulak</a:t>
            </a:r>
          </a:p>
          <a:p>
            <a:pPr algn="l"/>
            <a:r>
              <a:rPr lang="en-US" b="1" dirty="0"/>
              <a:t>Director of Risk Management</a:t>
            </a:r>
          </a:p>
          <a:p>
            <a:pPr algn="l"/>
            <a:r>
              <a:rPr lang="en-US" b="1" dirty="0"/>
              <a:t>Catholic Mutual Group</a:t>
            </a:r>
          </a:p>
        </p:txBody>
      </p:sp>
    </p:spTree>
    <p:extLst>
      <p:ext uri="{BB962C8B-B14F-4D97-AF65-F5344CB8AC3E}">
        <p14:creationId xmlns:p14="http://schemas.microsoft.com/office/powerpoint/2010/main" val="231347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B3C7746-62FA-4D6B-934E-27B1E47C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3" y="175001"/>
            <a:ext cx="7842142" cy="60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9A58-6F0A-456D-854B-762C5ED1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Policy – Where You Can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6F9D9-4C5F-4C43-9E26-A0C2B814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you currently do for Cyber Security</a:t>
            </a:r>
          </a:p>
          <a:p>
            <a:r>
              <a:rPr lang="en-US" sz="2400" dirty="0"/>
              <a:t>What you have for equipment, access and security tools</a:t>
            </a:r>
          </a:p>
          <a:p>
            <a:r>
              <a:rPr lang="en-US" sz="2400" dirty="0"/>
              <a:t>What the contingency plan considers</a:t>
            </a:r>
          </a:p>
          <a:p>
            <a:r>
              <a:rPr lang="en-US" sz="2400" dirty="0"/>
              <a:t>What the training program looks like</a:t>
            </a:r>
          </a:p>
          <a:p>
            <a:r>
              <a:rPr lang="en-US" sz="2400" dirty="0"/>
              <a:t>Knowing what to do if a breach, even a suspected one happens</a:t>
            </a:r>
          </a:p>
        </p:txBody>
      </p:sp>
    </p:spTree>
    <p:extLst>
      <p:ext uri="{BB962C8B-B14F-4D97-AF65-F5344CB8AC3E}">
        <p14:creationId xmlns:p14="http://schemas.microsoft.com/office/powerpoint/2010/main" val="391402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6743-C0E1-4099-B72E-1DAD3B31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current state of Cyber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D516-D90A-47BE-A3D8-9F01E4C23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Identify who handles your Cyber Security</a:t>
            </a:r>
          </a:p>
          <a:p>
            <a:r>
              <a:rPr lang="en-US" dirty="0"/>
              <a:t>Document what programs, anti-virus and anti-malware is installed</a:t>
            </a:r>
          </a:p>
          <a:p>
            <a:r>
              <a:rPr lang="en-US" dirty="0"/>
              <a:t>Document how often is our operating system updated and scanned for viruses</a:t>
            </a:r>
          </a:p>
          <a:p>
            <a:r>
              <a:rPr lang="en-US" dirty="0"/>
              <a:t>Determine whether all your locations are following the same plan</a:t>
            </a:r>
          </a:p>
          <a:p>
            <a:r>
              <a:rPr lang="en-US" dirty="0"/>
              <a:t>Assess how often passwords are changed </a:t>
            </a:r>
          </a:p>
          <a:p>
            <a:r>
              <a:rPr lang="en-US" dirty="0"/>
              <a:t>Document whether old accounts and system access for people no longer employed are shut down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C87B4B-87CB-4582-A714-123C9EF0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Equipment Do You Have and Who Has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C90DD-2856-4FCE-8C5D-BE9DD8CD0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equipment inventory list is easy to create and can be started with a few simple items: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Desktop/Device Number or type</a:t>
            </a:r>
          </a:p>
          <a:p>
            <a:r>
              <a:rPr lang="en-US" dirty="0"/>
              <a:t>Person to whom it is assigned</a:t>
            </a:r>
          </a:p>
          <a:p>
            <a:r>
              <a:rPr lang="en-US" dirty="0"/>
              <a:t>Is the device personal or provided by the Arch/Diocese?</a:t>
            </a:r>
          </a:p>
          <a:p>
            <a:r>
              <a:rPr lang="en-US" dirty="0"/>
              <a:t>Primary email address/provider (if not Arch/Diocesan)</a:t>
            </a:r>
          </a:p>
          <a:p>
            <a:r>
              <a:rPr lang="en-US" dirty="0"/>
              <a:t>What systems does this person have access to?</a:t>
            </a:r>
          </a:p>
          <a:p>
            <a:r>
              <a:rPr lang="en-US" dirty="0"/>
              <a:t>Is the device current with all security (Antivirus, firewalls, etc.)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5B0D-8573-492B-B661-3D346D35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72EE-1419-4805-BFA5-9BB08E3D8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Identify what the essential functions needed for business should a major system failure occur</a:t>
            </a:r>
          </a:p>
          <a:p>
            <a:r>
              <a:rPr lang="en-US" dirty="0"/>
              <a:t>Identify and document where, when and how records are backed up</a:t>
            </a:r>
          </a:p>
          <a:p>
            <a:r>
              <a:rPr lang="en-US" dirty="0"/>
              <a:t>Test the recovery process</a:t>
            </a:r>
          </a:p>
          <a:p>
            <a:r>
              <a:rPr lang="en-US" dirty="0"/>
              <a:t>All staff should be able to identify when a cyber security incident occurs</a:t>
            </a:r>
          </a:p>
          <a:p>
            <a:r>
              <a:rPr lang="en-US" dirty="0"/>
              <a:t>The contingency plan should be documented and distributed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C415C4-5A7D-423D-B27E-D4FA647B0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5" y="166400"/>
            <a:ext cx="8493072" cy="58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3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A93FCE-FDB6-4262-AA6E-98414EB4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rgia Pro" panose="02020605060306020A03" pitchFamily="18" charset="0"/>
              </a:rPr>
              <a:t>Two-Factor Authentication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57D42-1B74-4C23-BDA7-42BB28FD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0" i="0" dirty="0">
                <a:solidFill>
                  <a:srgbClr val="307FE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one of the best steps you can take for protection against a data breach. Passwords alone are not good enough. Two-factor authentication adds another layer of protection for security on password-protected accounts. It works by requiring additional information. For example, a time sensitive code or a push notification to a mobile device are common second factors.</a:t>
            </a:r>
          </a:p>
          <a:p>
            <a:pPr marL="0" indent="0">
              <a:buNone/>
            </a:pPr>
            <a:endParaRPr lang="en-US" sz="21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100" b="0" i="0" dirty="0">
                <a:solidFill>
                  <a:srgbClr val="307FE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if an attacker steals your user credentials through phishing or other means, the attacker cannot access the protected account because the attacker does not have the second factor.</a:t>
            </a:r>
            <a:endParaRPr lang="en-US" sz="21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5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54BD-8B5B-4531-9BE0-4235CD58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Security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3F49-CE11-446F-984B-108F6996A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Antivirus Software</a:t>
            </a:r>
          </a:p>
          <a:p>
            <a:r>
              <a:rPr lang="en-US" dirty="0"/>
              <a:t>Firewall Tools</a:t>
            </a:r>
          </a:p>
          <a:p>
            <a:r>
              <a:rPr lang="en-US" dirty="0"/>
              <a:t>Encryption tools</a:t>
            </a:r>
          </a:p>
          <a:p>
            <a:r>
              <a:rPr lang="en-US" dirty="0"/>
              <a:t>Network Intrusion Detection</a:t>
            </a:r>
          </a:p>
          <a:p>
            <a:r>
              <a:rPr lang="en-US" dirty="0"/>
              <a:t>Web Vulnerability Scanning Tools</a:t>
            </a:r>
          </a:p>
        </p:txBody>
      </p:sp>
    </p:spTree>
    <p:extLst>
      <p:ext uri="{BB962C8B-B14F-4D97-AF65-F5344CB8AC3E}">
        <p14:creationId xmlns:p14="http://schemas.microsoft.com/office/powerpoint/2010/main" val="419761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68FC-36FF-4DBB-8CF1-240B559E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3026-99BA-404D-8883-50BBF448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Do you have training available to your staff:</a:t>
            </a:r>
          </a:p>
          <a:p>
            <a:r>
              <a:rPr lang="en-US" sz="2400" dirty="0"/>
              <a:t>Easy to understand from an end user perspective</a:t>
            </a:r>
          </a:p>
          <a:p>
            <a:r>
              <a:rPr lang="en-US" sz="2400" dirty="0"/>
              <a:t>Addresses the basic training modules for identifying and preventing common mistakes, phishing, email compromise, etc.</a:t>
            </a:r>
          </a:p>
          <a:p>
            <a:r>
              <a:rPr lang="en-US" sz="2400" dirty="0"/>
              <a:t>Addresses Cyber Security policy for equipment usage</a:t>
            </a:r>
          </a:p>
          <a:p>
            <a:r>
              <a:rPr lang="en-US" sz="2400" dirty="0"/>
              <a:t>Is it required and is it tracked for compliance?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3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1" y="114571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do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event of an incident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a suspected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2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5DB3A9-3F6E-4B43-96C4-15331F18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Cyber Security Awareness Important?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08263-A5E1-4D05-8720-D5423ADB8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Cyber touches everything! </a:t>
            </a:r>
          </a:p>
          <a:p>
            <a:r>
              <a:rPr lang="en-US" dirty="0"/>
              <a:t>Critical Infrastructure </a:t>
            </a:r>
          </a:p>
          <a:p>
            <a:pPr lvl="1"/>
            <a:r>
              <a:rPr lang="en-US" dirty="0"/>
              <a:t>Power, water, gas, healthcare, banking, transportation, etc. </a:t>
            </a:r>
          </a:p>
          <a:p>
            <a:r>
              <a:rPr lang="en-US" dirty="0"/>
              <a:t>Military and industry </a:t>
            </a:r>
          </a:p>
          <a:p>
            <a:r>
              <a:rPr lang="en-US" dirty="0"/>
              <a:t>Personal lives </a:t>
            </a:r>
          </a:p>
          <a:p>
            <a:pPr lvl="1"/>
            <a:r>
              <a:rPr lang="en-US" dirty="0"/>
              <a:t>School, work, and home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DD46A74-0306-4A72-B14E-AAB3929A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601821"/>
            <a:ext cx="5173579" cy="56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1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1" y="1145713"/>
            <a:ext cx="8596668" cy="5158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first few minutes and hours after learning of a cyber incident are crucial to a successful recovery. </a:t>
            </a:r>
          </a:p>
          <a:p>
            <a:pPr marL="0" indent="0">
              <a:buNone/>
            </a:pPr>
            <a:endParaRPr lang="en-US" sz="48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response to a data breach can determine the extent of the overall loss.</a:t>
            </a:r>
          </a:p>
          <a:p>
            <a:pPr marL="0" indent="0">
              <a:buNone/>
            </a:pPr>
            <a:endParaRPr lang="en-US" sz="48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important to remember that your local IT resource is not going to be able to fix when a breach occurs</a:t>
            </a:r>
          </a:p>
          <a:p>
            <a:pPr marL="0" indent="0">
              <a:buNone/>
            </a:pPr>
            <a:endParaRPr lang="en-US" sz="48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3D4B72-55FF-4499-B426-E805FD6F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rgia Pro" panose="02020605060306020A03" pitchFamily="18" charset="0"/>
              </a:rPr>
              <a:t>Steps to take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18280-77C8-4ED1-BC81-8A6FD898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521"/>
            <a:ext cx="8596668" cy="43048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turn off or reboot any systems, but unplug network cables IMMEDIATELY, and/or disconnect the system(s) from the wireless network. Take notes (date; time; who discovered; what tripped the alarm).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the incident to: (A) designated person per location policy as well as Catholic Mutual Group and </a:t>
            </a:r>
            <a:r>
              <a:rPr lang="en-US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Tokio</a:t>
            </a: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Marine.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 reporting personnel not to do anything until an appropriate representative is obtained (specifically the Tokyo Marine insurance claims personnel). 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B69-873F-4F1B-B3F5-EAB63D93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Take,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E6C-96FD-41BF-A39E-DC33EAEE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76368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confirmation, secure the scene. Do not allow anyone to take any action on affected systems.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Determine if security of sensitive data was breached and, if so, what data elements are included (e.g., name, age, DOB, SNN, medical information).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Preserve and protect the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1" y="114571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Available through CMG Connect and our Partner </a:t>
            </a:r>
            <a:r>
              <a:rPr lang="en-US" sz="4800" dirty="0" err="1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Tokio</a:t>
            </a:r>
            <a:r>
              <a:rPr lang="en-US" sz="48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3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875" y="155575"/>
            <a:ext cx="10515600" cy="1178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Cyber Security Awareness Video</a:t>
            </a:r>
          </a:p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Training</a:t>
            </a:r>
            <a:endParaRPr lang="en-US" i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43179" y="2332139"/>
            <a:ext cx="5106878" cy="30116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Phishing</a:t>
            </a:r>
          </a:p>
          <a:p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Ransomware</a:t>
            </a:r>
          </a:p>
          <a:p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Email Compromise</a:t>
            </a:r>
          </a:p>
          <a:p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Mistakes</a:t>
            </a:r>
          </a:p>
          <a:p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 to Data Breaches</a:t>
            </a:r>
          </a:p>
          <a:p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 Transfer Fraud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5B11C-A288-4438-944D-37CEDF64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207" y="1426128"/>
            <a:ext cx="4007507" cy="527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458FBB-33F2-4148-A001-58CB4B8B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rgia Pro" panose="02020605060306020A03" pitchFamily="18" charset="0"/>
              </a:rPr>
              <a:t>CMG’s Cyber Security Handbook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0D7B6-68B5-4D71-B7EF-197A62BF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91519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CMG Cyber Security Handbook offers guidance on basic security measures and assessment: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Quick Health Check		List of Training Resources		Wi-Fi security</a:t>
            </a:r>
          </a:p>
          <a:p>
            <a:pPr marL="0" indent="0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Antivirus					Passwords						Phishing</a:t>
            </a:r>
          </a:p>
          <a:p>
            <a:pPr marL="0" indent="0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 Security				Back Up						Incident Triage</a:t>
            </a:r>
          </a:p>
          <a:p>
            <a:pPr marL="0" indent="0" algn="ctr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Applicable CARES Materials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9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6941-7BBD-44FA-8B09-0068ADEC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Tokio</a:t>
            </a:r>
            <a:r>
              <a:rPr lang="en-US" dirty="0"/>
              <a:t> Marine Risk Management Services and 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2C67-FF04-4B57-9808-A3BB692227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cs typeface="Calibri" panose="020F0502020204030204" pitchFamily="34" charset="0"/>
              </a:rPr>
              <a:t>24/7 access to </a:t>
            </a:r>
            <a:r>
              <a:rPr lang="en-US" sz="1800" dirty="0" err="1">
                <a:cs typeface="Calibri" panose="020F0502020204030204" pitchFamily="34" charset="0"/>
              </a:rPr>
              <a:t>CyberNET</a:t>
            </a:r>
            <a:r>
              <a:rPr lang="en-US" sz="1800" dirty="0">
                <a:cs typeface="Calibri" panose="020F0502020204030204" pitchFamily="34" charset="0"/>
              </a:rPr>
              <a:t> risk management website provides your Insureds with vital </a:t>
            </a:r>
            <a:r>
              <a:rPr lang="en-US" sz="1800" b="1" dirty="0">
                <a:cs typeface="Calibri" panose="020F0502020204030204" pitchFamily="34" charset="0"/>
              </a:rPr>
              <a:t>information, training, and support </a:t>
            </a:r>
            <a:r>
              <a:rPr lang="en-US" sz="1800" dirty="0">
                <a:cs typeface="Calibri" panose="020F0502020204030204" pitchFamily="34" charset="0"/>
              </a:rPr>
              <a:t>to prepare for, defend against, and respond to a cyber incident.</a:t>
            </a:r>
          </a:p>
          <a:p>
            <a:endParaRPr lang="en-US" sz="1800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 Best Practices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 Risk Assessments and </a:t>
            </a:r>
            <a:r>
              <a:rPr lang="en-US" sz="1800">
                <a:cs typeface="Calibri" panose="020F0502020204030204" pitchFamily="34" charset="0"/>
              </a:rPr>
              <a:t>Fitness         Checklists</a:t>
            </a:r>
            <a:endParaRPr lang="en-US" sz="1800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 Incident Response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 Online Training Courses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 Sample Policies / Procedures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37C72-E4F8-4842-86F2-FAC020042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3958" y="2160588"/>
            <a:ext cx="355578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3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2283887F-D625-4375-BA6D-5B17122806C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863517" y="0"/>
          <a:ext cx="5254792" cy="679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esentation" r:id="rId4" imgW="8096400" imgH="10477440" progId="PowerPoint.Show.12">
                  <p:embed/>
                </p:oleObj>
              </mc:Choice>
              <mc:Fallback>
                <p:oleObj name="Presentation" r:id="rId4" imgW="8096400" imgH="10477440" progId="PowerPoint.Show.12">
                  <p:embed/>
                  <p:pic>
                    <p:nvPicPr>
                      <p:cNvPr id="4" name="Content Placeholder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2283887F-D625-4375-BA6D-5B1712280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3517" y="0"/>
                        <a:ext cx="5254792" cy="679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31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875" y="155575"/>
            <a:ext cx="10515600" cy="733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Q&amp;A</a:t>
            </a:r>
            <a:endParaRPr lang="en-US" i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56" y="866191"/>
            <a:ext cx="6323438" cy="59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263499E-ECDA-45ED-9E83-9500A6C3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6" y="201478"/>
            <a:ext cx="8322590" cy="554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3E7BD-6FB0-4402-B0AB-E4A9F155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49870"/>
            <a:ext cx="8596668" cy="1108129"/>
          </a:xfrm>
        </p:spPr>
        <p:txBody>
          <a:bodyPr/>
          <a:lstStyle/>
          <a:p>
            <a:r>
              <a:rPr lang="en-US" dirty="0"/>
              <a:t>Why is Cyber Crime so Attractive?</a:t>
            </a:r>
          </a:p>
        </p:txBody>
      </p:sp>
    </p:spTree>
    <p:extLst>
      <p:ext uri="{BB962C8B-B14F-4D97-AF65-F5344CB8AC3E}">
        <p14:creationId xmlns:p14="http://schemas.microsoft.com/office/powerpoint/2010/main" val="12472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0B05FB-4A48-46D0-96AD-0368B5F4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600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C09EE5-9C7C-45CF-899D-E6279E623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5326"/>
            <a:ext cx="8596668" cy="5536037"/>
          </a:xfrm>
        </p:spPr>
        <p:txBody>
          <a:bodyPr>
            <a:normAutofit/>
          </a:bodyPr>
          <a:lstStyle/>
          <a:p>
            <a:r>
              <a:rPr lang="en-US" sz="3200" dirty="0"/>
              <a:t>Cyber criminals are virtually invisible – and difficult to catch</a:t>
            </a:r>
          </a:p>
          <a:p>
            <a:r>
              <a:rPr lang="en-US" sz="3200" dirty="0"/>
              <a:t>Cyber criminals make more money with less risk </a:t>
            </a:r>
          </a:p>
          <a:p>
            <a:r>
              <a:rPr lang="en-US" sz="3200" dirty="0"/>
              <a:t>Tools are readily available for purchase and download</a:t>
            </a:r>
          </a:p>
          <a:p>
            <a:r>
              <a:rPr lang="en-US" sz="3200" dirty="0"/>
              <a:t>Unsecured systems are easy targets:</a:t>
            </a:r>
          </a:p>
          <a:p>
            <a:pPr marL="457200" lvl="1" indent="0">
              <a:buNone/>
            </a:pPr>
            <a:r>
              <a:rPr lang="en-US" sz="3200" b="1" dirty="0"/>
              <a:t>Why go through the hassle of smashing through the door when you can ask someone to hand it to you?</a:t>
            </a:r>
          </a:p>
          <a:p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1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7842-5A53-4016-A1CB-2B62DEA1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4F81-28A8-4A19-80BB-AF299B33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2233"/>
            <a:ext cx="8596668" cy="4429130"/>
          </a:xfrm>
        </p:spPr>
        <p:txBody>
          <a:bodyPr/>
          <a:lstStyle/>
          <a:p>
            <a:r>
              <a:rPr lang="en-US" sz="2000" dirty="0"/>
              <a:t>Hackers attack every 39 seconds</a:t>
            </a:r>
          </a:p>
          <a:p>
            <a:r>
              <a:rPr lang="en-US" sz="2000" dirty="0"/>
              <a:t>94% of malware is delivered by email</a:t>
            </a:r>
          </a:p>
          <a:p>
            <a:r>
              <a:rPr lang="en-US" sz="2000" dirty="0"/>
              <a:t>1 in 13 web requests lead to malware</a:t>
            </a:r>
          </a:p>
          <a:p>
            <a:r>
              <a:rPr lang="en-US" sz="2000" dirty="0"/>
              <a:t>Smaller organizations (1-250 employees) have the highest targeted malicious email rate </a:t>
            </a:r>
          </a:p>
          <a:p>
            <a:r>
              <a:rPr lang="en-US" sz="2000" dirty="0"/>
              <a:t>The most expensive cost of a cyber attack is information loss</a:t>
            </a:r>
          </a:p>
          <a:p>
            <a:r>
              <a:rPr lang="en-US" sz="3200" b="1" dirty="0"/>
              <a:t>95% of cyber security breaches are caused by human error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23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5F7F21-76A2-48F9-94BD-A12CD531F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79" y="123986"/>
            <a:ext cx="7701429" cy="56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4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601EB-6913-45B4-A386-5A1AA039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Claims are We Seeing?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7B201-1914-48E6-97DB-40B682F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Ransomware</a:t>
            </a:r>
          </a:p>
          <a:p>
            <a:r>
              <a:rPr lang="en-US" sz="2800" dirty="0"/>
              <a:t>Cyber Extortion</a:t>
            </a:r>
          </a:p>
          <a:p>
            <a:r>
              <a:rPr lang="en-US" sz="2800" dirty="0"/>
              <a:t>Security/Privacy Breach</a:t>
            </a:r>
          </a:p>
          <a:p>
            <a:r>
              <a:rPr lang="en-US" sz="2800" dirty="0"/>
              <a:t>Vulnerability Events</a:t>
            </a:r>
          </a:p>
          <a:p>
            <a:r>
              <a:rPr lang="en-US" sz="2800" dirty="0"/>
              <a:t>Wire Transfer/Financial Fraud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9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08B4-744B-4C18-BC95-DFA9F236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More to the Claim than Just the Claim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AF06-63CF-4925-9B58-87BCCC7CE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Data Recovery</a:t>
            </a:r>
          </a:p>
          <a:p>
            <a:r>
              <a:rPr lang="en-US" sz="2400" dirty="0"/>
              <a:t>Legal</a:t>
            </a:r>
          </a:p>
          <a:p>
            <a:r>
              <a:rPr lang="en-US" sz="2400" dirty="0"/>
              <a:t>Notification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9F2D-7E9F-4ECE-9848-ABA2A813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we do to prevent cyber attacks on your systems?</a:t>
            </a:r>
            <a:br>
              <a:rPr lang="en-US" sz="36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Catholic Mutual Group Risk Management is focusing on 3 key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and Implementing a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MFA and other Cyber Security Tools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User training</a:t>
            </a:r>
          </a:p>
          <a:p>
            <a:pPr marL="0" indent="0">
              <a:buNone/>
            </a:pPr>
            <a:endParaRPr lang="en-US" sz="32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5836732"/>
            <a:ext cx="930459" cy="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012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MG Colors">
      <a:dk1>
        <a:srgbClr val="307FE2"/>
      </a:dk1>
      <a:lt1>
        <a:sysClr val="window" lastClr="FFFFFF"/>
      </a:lt1>
      <a:dk2>
        <a:srgbClr val="5E5E5E"/>
      </a:dk2>
      <a:lt2>
        <a:srgbClr val="DDDDDD"/>
      </a:lt2>
      <a:accent1>
        <a:srgbClr val="307FE2"/>
      </a:accent1>
      <a:accent2>
        <a:srgbClr val="898D8D"/>
      </a:accent2>
      <a:accent3>
        <a:srgbClr val="F93822"/>
      </a:accent3>
      <a:accent4>
        <a:srgbClr val="BCBCBC"/>
      </a:accent4>
      <a:accent5>
        <a:srgbClr val="FC8F84"/>
      </a:accent5>
      <a:accent6>
        <a:srgbClr val="83B3ED"/>
      </a:accent6>
      <a:hlink>
        <a:srgbClr val="898D8D"/>
      </a:hlink>
      <a:folHlink>
        <a:srgbClr val="307FE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5EA411B49A74FA279BE8F5F09BC22" ma:contentTypeVersion="4" ma:contentTypeDescription="Create a new document." ma:contentTypeScope="" ma:versionID="753ae2456fb7f673326cc2f8532c6ddc">
  <xsd:schema xmlns:xsd="http://www.w3.org/2001/XMLSchema" xmlns:xs="http://www.w3.org/2001/XMLSchema" xmlns:p="http://schemas.microsoft.com/office/2006/metadata/properties" xmlns:ns3="ea5cb33c-54c8-4949-be9a-53de21a2511a" targetNamespace="http://schemas.microsoft.com/office/2006/metadata/properties" ma:root="true" ma:fieldsID="9750e9f0bedb992999276f7df6258c41" ns3:_="">
    <xsd:import namespace="ea5cb33c-54c8-4949-be9a-53de21a251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cb33c-54c8-4949-be9a-53de21a25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38D14-C1D0-4B7B-958F-E93A4ED7F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11A1E5-89D3-4F87-8BF0-2BBBC36384DF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a5cb33c-54c8-4949-be9a-53de21a251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7A1FF8-56B9-467C-ACDD-BD6603008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5cb33c-54c8-4949-be9a-53de21a25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1870</TotalTime>
  <Words>1074</Words>
  <Application>Microsoft Office PowerPoint</Application>
  <PresentationFormat>Widescreen</PresentationFormat>
  <Paragraphs>134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Wingdings 3</vt:lpstr>
      <vt:lpstr>Wingdings</vt:lpstr>
      <vt:lpstr>Calibri</vt:lpstr>
      <vt:lpstr>Arial</vt:lpstr>
      <vt:lpstr>Open Sans ExtraBold</vt:lpstr>
      <vt:lpstr>Open Sans</vt:lpstr>
      <vt:lpstr>Trebuchet MS</vt:lpstr>
      <vt:lpstr>AvenirNext LT Pro Medium</vt:lpstr>
      <vt:lpstr>Borgia Pro</vt:lpstr>
      <vt:lpstr>Facet</vt:lpstr>
      <vt:lpstr>Presentation</vt:lpstr>
      <vt:lpstr>Cyber Security Awareness  Why it’s important and what can you do? </vt:lpstr>
      <vt:lpstr>Why is Cyber Security Awareness Important?</vt:lpstr>
      <vt:lpstr>Why is Cyber Crime so Attractive?</vt:lpstr>
      <vt:lpstr> </vt:lpstr>
      <vt:lpstr>Did you know?</vt:lpstr>
      <vt:lpstr>PowerPoint Presentation</vt:lpstr>
      <vt:lpstr>What Types of Claims are We Seeing?</vt:lpstr>
      <vt:lpstr>There is More to the Claim than Just the Claim Cost</vt:lpstr>
      <vt:lpstr>What can we do to prevent cyber attacks on your systems? </vt:lpstr>
      <vt:lpstr>PowerPoint Presentation</vt:lpstr>
      <vt:lpstr>Cyber Security Policy – Where You Can Start</vt:lpstr>
      <vt:lpstr>What is your current state of Cyber Security?</vt:lpstr>
      <vt:lpstr>What Equipment Do You Have and Who Has it?</vt:lpstr>
      <vt:lpstr>Contingency Planning</vt:lpstr>
      <vt:lpstr>PowerPoint Presentation</vt:lpstr>
      <vt:lpstr>Two-Factor Authentication</vt:lpstr>
      <vt:lpstr>Other Security Tools</vt:lpstr>
      <vt:lpstr>Training</vt:lpstr>
      <vt:lpstr>PowerPoint Presentation</vt:lpstr>
      <vt:lpstr>PowerPoint Presentation</vt:lpstr>
      <vt:lpstr>PowerPoint Presentation</vt:lpstr>
      <vt:lpstr>Steps to take</vt:lpstr>
      <vt:lpstr>Steps to Take, cont.</vt:lpstr>
      <vt:lpstr>PowerPoint Presentation</vt:lpstr>
      <vt:lpstr>PowerPoint Presentation</vt:lpstr>
      <vt:lpstr>CMG’s Cyber Security Handbook</vt:lpstr>
      <vt:lpstr>Tokio Marine Risk Management Services and Online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10,000 Foot View</dc:title>
  <dc:creator>Renae Erixon</dc:creator>
  <cp:lastModifiedBy>Michelle Zezulak</cp:lastModifiedBy>
  <cp:revision>54</cp:revision>
  <cp:lastPrinted>2022-05-26T15:34:19Z</cp:lastPrinted>
  <dcterms:created xsi:type="dcterms:W3CDTF">2019-07-23T12:44:29Z</dcterms:created>
  <dcterms:modified xsi:type="dcterms:W3CDTF">2022-05-26T16:18:34Z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0x010100FDB5EA411B49A74FA279BE8F5F09BC22</vt:lpwstr>
  </property>
</Properties>
</file>